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48" r:id="rId10"/>
    <p:sldId id="351" r:id="rId11"/>
    <p:sldId id="349" r:id="rId12"/>
    <p:sldId id="350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61" r:id="rId21"/>
    <p:sldId id="359" r:id="rId22"/>
    <p:sldId id="360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8"/>
            <p14:sldId id="351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  <p14:sldId id="358"/>
            <p14:sldId id="361"/>
            <p14:sldId id="359"/>
            <p14:sldId id="36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3" d="100"/>
          <a:sy n="113" d="100"/>
        </p:scale>
        <p:origin x="21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1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getPackage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34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reflec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tutorials.jenkov.com/java-reflection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001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Common Uses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Accessing  Information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ClassLoader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Active Reflection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0463" y="666751"/>
            <a:ext cx="4204541" cy="33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Superclass, and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47750"/>
            <a:ext cx="4495800" cy="305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.getSuperclass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Class&lt;?&gt;[]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.getInterfaces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657350"/>
            <a:ext cx="3737968" cy="1621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8745" y="2188903"/>
            <a:ext cx="3672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Point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class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java.lang.Object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interface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java.io.Serializable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604" y="788512"/>
            <a:ext cx="54102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java.lang.reflect.Field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Field[]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.getDeclaredFields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(Field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.getModifiers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Modifier.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Modifier.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isStatic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Class&lt;?&gt;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  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657765"/>
            <a:ext cx="3276600" cy="39703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private static final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true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serialVersionUID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long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private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private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904694"/>
            <a:ext cx="6858000" cy="380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tinkerClass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Tinker.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tinkerClass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.getClassLoader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"Point"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.newInstance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.getDeclaredField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"x"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.getDeclaredField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fx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.setAccessible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.setAccessible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fx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100);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200);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4417934"/>
            <a:ext cx="1676400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(100,200)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5200" y="2993822"/>
            <a:ext cx="5410200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Exception in thread "main" </a:t>
            </a:r>
            <a:r>
              <a:rPr lang="en-US" sz="800" u="sng" dirty="0" err="1">
                <a:solidFill>
                  <a:srgbClr val="0066CC"/>
                </a:solidFill>
                <a:latin typeface="Courier New" panose="02070309020205020404" pitchFamily="49" charset="0"/>
              </a:rPr>
              <a:t>java.lang.IllegalAccessException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: </a:t>
            </a:r>
          </a:p>
          <a:p>
            <a:endParaRPr lang="en-US" sz="800" u="sng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    Class Tinker can not access a member of class Point with modifiers "private"</a:t>
            </a:r>
          </a:p>
          <a:p>
            <a:endParaRPr lang="en-US" sz="800" u="sng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at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sun.reflect.Reflection.ensureMemberAccess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800" u="sng" dirty="0">
                <a:solidFill>
                  <a:srgbClr val="0066CC"/>
                </a:solidFill>
                <a:latin typeface="Courier New" panose="02070309020205020404" pitchFamily="49" charset="0"/>
              </a:rPr>
              <a:t>Reflection.java:102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at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java.lang.reflect.AccessibleObject.slowCheckMemberAccess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800" u="sng" dirty="0">
                <a:solidFill>
                  <a:srgbClr val="0066CC"/>
                </a:solidFill>
                <a:latin typeface="Courier New" panose="02070309020205020404" pitchFamily="49" charset="0"/>
              </a:rPr>
              <a:t>AccessibleObject.java:296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at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java.lang.reflect.AccessibleObject.checkAccess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800" u="sng" dirty="0">
                <a:solidFill>
                  <a:srgbClr val="0066CC"/>
                </a:solidFill>
                <a:latin typeface="Courier New" panose="02070309020205020404" pitchFamily="49" charset="0"/>
              </a:rPr>
              <a:t>AccessibleObject.java:288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at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java.lang.reflect.Field.setInt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800" u="sng" dirty="0">
                <a:solidFill>
                  <a:srgbClr val="0066CC"/>
                </a:solidFill>
                <a:latin typeface="Courier New" panose="02070309020205020404" pitchFamily="49" charset="0"/>
              </a:rPr>
              <a:t>Field.java:946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at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Tinker.main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800" u="sng" dirty="0">
                <a:solidFill>
                  <a:srgbClr val="0066CC"/>
                </a:solidFill>
                <a:latin typeface="Courier New" panose="02070309020205020404" pitchFamily="49" charset="0"/>
              </a:rPr>
              <a:t>Tinker.java:24</a:t>
            </a:r>
            <a:r>
              <a:rPr lang="en-US" sz="800" u="sng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17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19307"/>
            <a:ext cx="6781800" cy="355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Constructor&lt;?&gt;[]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.getConstructors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(Constructor&lt;?&gt;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.getModifiers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Class&lt;?&gt;[]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.getParameterTypes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Class&lt;?&gt;[]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excpts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.getExceptionTypes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Constructor&lt;?&gt;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.getConstructor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.newInstance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(10,20);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4947" y="1985486"/>
            <a:ext cx="2590800" cy="7386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public Point()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public Point(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int,int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(10,20)</a:t>
            </a:r>
          </a:p>
        </p:txBody>
      </p:sp>
    </p:spTree>
    <p:extLst>
      <p:ext uri="{BB962C8B-B14F-4D97-AF65-F5344CB8AC3E}">
        <p14:creationId xmlns:p14="http://schemas.microsoft.com/office/powerpoint/2010/main" val="35451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794252"/>
            <a:ext cx="4876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//Method[]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cc.getMethods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Method[]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.getDeclaredMethods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(Method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.getModifiers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.getReturnType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Parameter[]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(Parameter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Class&lt;?&gt;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500" y="2092715"/>
            <a:ext cx="4114800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java.lang.String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Point.toString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void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Point.setX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void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Point.setY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Point.getX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void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Point.testPoint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public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Point.getY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772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9395"/>
            <a:ext cx="4876800" cy="402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Point();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setX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.invoke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123);</a:t>
            </a:r>
          </a:p>
          <a:p>
            <a:pPr>
              <a:lnSpc>
                <a:spcPct val="115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getX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.invoke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(String)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.invoke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9837" y="3181350"/>
            <a:ext cx="1673525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123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(123,0)</a:t>
            </a:r>
          </a:p>
        </p:txBody>
      </p:sp>
    </p:spTree>
    <p:extLst>
      <p:ext uri="{BB962C8B-B14F-4D97-AF65-F5344CB8AC3E}">
        <p14:creationId xmlns:p14="http://schemas.microsoft.com/office/powerpoint/2010/main" val="4285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66751"/>
            <a:ext cx="4343400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Annotations are classes too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Class&lt;?&gt;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</a:t>
            </a:r>
            <a:r>
              <a:rPr lang="en-US" sz="10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.getDeclaredMethods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(Method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Annotation[]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.getAnnotations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testIt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(Annotation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.annotationType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()==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==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testIt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testIt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"Testing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.invoke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9518" y="2362885"/>
            <a:ext cx="2513163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Testing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testPoint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5395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1" y="707699"/>
            <a:ext cx="3759959" cy="33809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4647441" cy="2971800"/>
          </a:xfrm>
        </p:spPr>
        <p:txBody>
          <a:bodyPr/>
          <a:lstStyle/>
          <a:p>
            <a:r>
              <a:rPr lang="en-US" dirty="0"/>
              <a:t>Write a function to print the name of the public methods for any object passed in.</a:t>
            </a:r>
          </a:p>
          <a:p>
            <a:r>
              <a:rPr lang="en-US" dirty="0"/>
              <a:t>Try your function with objects from the library.</a:t>
            </a:r>
          </a:p>
          <a:p>
            <a:r>
              <a:rPr lang="en-US" dirty="0"/>
              <a:t>Create an array of </a:t>
            </a:r>
            <a:r>
              <a:rPr lang="en-US" dirty="0" err="1"/>
              <a:t>ints</a:t>
            </a:r>
            <a:r>
              <a:rPr lang="en-US" dirty="0"/>
              <a:t> using only reflection (you’ll have to dig deeper in the docs).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https://docs.oracle.com/javase/tutorial/reflect/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http://tutorials.jenkov.com/java-reflection/index.html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1200" y="2258484"/>
            <a:ext cx="2781091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6705600" cy="609600"/>
          </a:xfrm>
        </p:spPr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85525"/>
            <a:ext cx="3304762" cy="46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8150"/>
            <a:ext cx="2190476" cy="1390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581150"/>
            <a:ext cx="1295400" cy="304800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25134" y="1159933"/>
            <a:ext cx="3454399" cy="226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25134" y="1693333"/>
            <a:ext cx="3996266" cy="40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062544" y="1942655"/>
            <a:ext cx="1314724" cy="30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3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57151"/>
            <a:ext cx="5410200" cy="609600"/>
          </a:xfrm>
        </p:spPr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9833"/>
            <a:ext cx="4051005" cy="1231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742959"/>
            <a:ext cx="5447619" cy="30857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142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Tools (JUnit)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064610"/>
            <a:ext cx="4495800" cy="3640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MathFunctionsTest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AfterClass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tearDown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all tests"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BeforeClass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setup()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"Before all tests"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@Before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eachOne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"Before each test"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942975"/>
            <a:ext cx="3486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57151"/>
            <a:ext cx="7162800" cy="609600"/>
          </a:xfrm>
        </p:spPr>
        <p:txBody>
          <a:bodyPr/>
          <a:lstStyle/>
          <a:p>
            <a:r>
              <a:rPr lang="en-US" dirty="0"/>
              <a:t>Data Mappings (ORMs,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669696"/>
            <a:ext cx="1676400" cy="108337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0" y="895350"/>
            <a:ext cx="5257800" cy="2918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readXML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...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Read the name "Point" from the data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Map&lt;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String,String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...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Read "x=100" and "y=50"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Create object of type in name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Object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createFromName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Set each attribute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.keySet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setAttribute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2064627"/>
            <a:ext cx="3581400" cy="26407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 {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Point()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...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7151"/>
            <a:ext cx="4724400" cy="609600"/>
          </a:xfrm>
        </p:spPr>
        <p:txBody>
          <a:bodyPr/>
          <a:lstStyle/>
          <a:p>
            <a:r>
              <a:rPr lang="en-US" dirty="0"/>
              <a:t>Example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33350"/>
            <a:ext cx="4267200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Serializable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serialVersionUID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1L;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Point() {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    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    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testPoint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"Testing"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6900" y="133350"/>
            <a:ext cx="1842458" cy="263465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17" idx="1"/>
          </p:cNvCxnSpPr>
          <p:nvPr/>
        </p:nvCxnSpPr>
        <p:spPr>
          <a:xfrm flipH="1" flipV="1">
            <a:off x="3732362" y="201284"/>
            <a:ext cx="2552700" cy="1309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3578" y="337509"/>
            <a:ext cx="3846663" cy="766672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578" y="1229263"/>
            <a:ext cx="2440558" cy="1108495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3577" y="2432650"/>
            <a:ext cx="3208309" cy="1362974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3577" y="3857086"/>
            <a:ext cx="1500280" cy="205956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85062" y="1325916"/>
            <a:ext cx="15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Interfaces</a:t>
            </a:r>
          </a:p>
        </p:txBody>
      </p:sp>
      <p:cxnSp>
        <p:nvCxnSpPr>
          <p:cNvPr id="18" name="Straight Arrow Connector 17"/>
          <p:cNvCxnSpPr>
            <a:stCxn id="20" idx="1"/>
          </p:cNvCxnSpPr>
          <p:nvPr/>
        </p:nvCxnSpPr>
        <p:spPr>
          <a:xfrm flipH="1" flipV="1">
            <a:off x="4515928" y="1004976"/>
            <a:ext cx="1769134" cy="8848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85062" y="1705138"/>
            <a:ext cx="192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Private members</a:t>
            </a:r>
          </a:p>
        </p:txBody>
      </p:sp>
      <p:cxnSp>
        <p:nvCxnSpPr>
          <p:cNvPr id="21" name="Straight Arrow Connector 20"/>
          <p:cNvCxnSpPr>
            <a:stCxn id="23" idx="1"/>
          </p:cNvCxnSpPr>
          <p:nvPr/>
        </p:nvCxnSpPr>
        <p:spPr>
          <a:xfrm flipH="1" flipV="1">
            <a:off x="3142172" y="1625002"/>
            <a:ext cx="3142890" cy="65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85062" y="2096909"/>
            <a:ext cx="192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Constructors</a:t>
            </a:r>
          </a:p>
        </p:txBody>
      </p:sp>
      <p:cxnSp>
        <p:nvCxnSpPr>
          <p:cNvPr id="24" name="Straight Arrow Connector 23"/>
          <p:cNvCxnSpPr>
            <a:stCxn id="28" idx="1"/>
          </p:cNvCxnSpPr>
          <p:nvPr/>
        </p:nvCxnSpPr>
        <p:spPr>
          <a:xfrm flipH="1">
            <a:off x="3881888" y="2650907"/>
            <a:ext cx="2403174" cy="316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9" idx="1"/>
            <a:endCxn id="13" idx="3"/>
          </p:cNvCxnSpPr>
          <p:nvPr/>
        </p:nvCxnSpPr>
        <p:spPr>
          <a:xfrm flipH="1">
            <a:off x="2173857" y="3813393"/>
            <a:ext cx="4226943" cy="146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5062" y="2466241"/>
            <a:ext cx="192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Methods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00800" y="3628727"/>
            <a:ext cx="192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337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  <p:bldP spid="17" grpId="0"/>
      <p:bldP spid="20" grpId="0"/>
      <p:bldP spid="23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Class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426184"/>
            <a:ext cx="8991600" cy="1583966"/>
          </a:xfrm>
        </p:spPr>
        <p:txBody>
          <a:bodyPr/>
          <a:lstStyle/>
          <a:p>
            <a:r>
              <a:rPr lang="en-US" dirty="0"/>
              <a:t>The JVM loads “.class” files into memory as needed. Each load creates a “Class” object with info from the “.class” file.</a:t>
            </a:r>
          </a:p>
          <a:p>
            <a:r>
              <a:rPr lang="en-US" dirty="0"/>
              <a:t>The “.</a:t>
            </a:r>
            <a:r>
              <a:rPr lang="en-US" dirty="0" err="1"/>
              <a:t>getClass</a:t>
            </a:r>
            <a:r>
              <a:rPr lang="en-US" dirty="0"/>
              <a:t>()” method is in the Object base class. It looks at the memory footprint and returns the exact Class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726106"/>
            <a:ext cx="8382000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Class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Point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Point(1,2);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Class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Class&lt;?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Class&lt;?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19150"/>
            <a:ext cx="5715000" cy="40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0898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11163</TotalTime>
  <Words>1112</Words>
  <Application>Microsoft Office PowerPoint</Application>
  <PresentationFormat>On-screen Show (16:9)</PresentationFormat>
  <Paragraphs>298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Reflection</vt:lpstr>
      <vt:lpstr>See Also</vt:lpstr>
      <vt:lpstr>IDEs</vt:lpstr>
      <vt:lpstr>IDEs</vt:lpstr>
      <vt:lpstr>Code Tools (JUnit)</vt:lpstr>
      <vt:lpstr>Data Mappings (ORMs, etc.)</vt:lpstr>
      <vt:lpstr>Example Point</vt:lpstr>
      <vt:lpstr>Getting the Class Object</vt:lpstr>
      <vt:lpstr>Methods of Class</vt:lpstr>
      <vt:lpstr>Name, Superclass, and Interfaces</vt:lpstr>
      <vt:lpstr>Fields</vt:lpstr>
      <vt:lpstr>Using the Class</vt:lpstr>
      <vt:lpstr>Constructors</vt:lpstr>
      <vt:lpstr>Methods</vt:lpstr>
      <vt:lpstr>Invoking Methods</vt:lpstr>
      <vt:lpstr>Finding the Tests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359</cp:revision>
  <cp:lastPrinted>2015-07-06T21:44:19Z</cp:lastPrinted>
  <dcterms:created xsi:type="dcterms:W3CDTF">2015-07-04T21:12:26Z</dcterms:created>
  <dcterms:modified xsi:type="dcterms:W3CDTF">2016-06-26T14:10:58Z</dcterms:modified>
</cp:coreProperties>
</file>